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708" r:id="rId2"/>
    <p:sldId id="777" r:id="rId3"/>
    <p:sldId id="719" r:id="rId4"/>
    <p:sldId id="766" r:id="rId5"/>
    <p:sldId id="765" r:id="rId6"/>
    <p:sldId id="723" r:id="rId7"/>
    <p:sldId id="727" r:id="rId8"/>
    <p:sldId id="725" r:id="rId9"/>
    <p:sldId id="726" r:id="rId10"/>
    <p:sldId id="728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8" r:id="rId19"/>
    <p:sldId id="779" r:id="rId20"/>
    <p:sldId id="722" r:id="rId21"/>
    <p:sldId id="780" r:id="rId22"/>
    <p:sldId id="729" r:id="rId23"/>
    <p:sldId id="730" r:id="rId24"/>
    <p:sldId id="731" r:id="rId25"/>
    <p:sldId id="732" r:id="rId26"/>
    <p:sldId id="733" r:id="rId27"/>
    <p:sldId id="734" r:id="rId28"/>
    <p:sldId id="735" r:id="rId29"/>
    <p:sldId id="736" r:id="rId30"/>
    <p:sldId id="737" r:id="rId31"/>
    <p:sldId id="738" r:id="rId32"/>
    <p:sldId id="741" r:id="rId33"/>
    <p:sldId id="742" r:id="rId34"/>
    <p:sldId id="745" r:id="rId35"/>
    <p:sldId id="746" r:id="rId36"/>
    <p:sldId id="749" r:id="rId37"/>
    <p:sldId id="748" r:id="rId38"/>
    <p:sldId id="750" r:id="rId39"/>
    <p:sldId id="752" r:id="rId40"/>
    <p:sldId id="753" r:id="rId41"/>
    <p:sldId id="754" r:id="rId42"/>
    <p:sldId id="758" r:id="rId43"/>
    <p:sldId id="755" r:id="rId44"/>
    <p:sldId id="756" r:id="rId45"/>
    <p:sldId id="757" r:id="rId46"/>
    <p:sldId id="762" r:id="rId47"/>
    <p:sldId id="781" r:id="rId48"/>
    <p:sldId id="782" r:id="rId49"/>
    <p:sldId id="783" r:id="rId50"/>
    <p:sldId id="76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  <a:srgbClr val="800080"/>
    <a:srgbClr val="660066"/>
    <a:srgbClr val="531FE7"/>
    <a:srgbClr val="F2DCDB"/>
    <a:srgbClr val="D6F1F6"/>
    <a:srgbClr val="C6D9F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8" autoAdjust="0"/>
    <p:restoredTop sz="87986" autoAdjust="0"/>
  </p:normalViewPr>
  <p:slideViewPr>
    <p:cSldViewPr snapToObjects="1">
      <p:cViewPr>
        <p:scale>
          <a:sx n="52" d="100"/>
          <a:sy n="52" d="100"/>
        </p:scale>
        <p:origin x="-1632" y="-2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6B012-B5C3-4AB8-9024-926D9DAB021B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1CD36-F340-44C8-AD7C-1580A806C5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0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CC258D1-9229-4C01-8EC8-DA932CF04CD1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CDFB3FA1-4C39-4213-AA33-473668282B85}" type="slidenum">
              <a:rPr lang="en-US" sz="1200">
                <a:latin typeface="Times New Roman" pitchFamily="18" charset="0"/>
              </a:rPr>
              <a:pPr algn="r"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17B1B1C-4B17-4231-A183-B075FC4AD384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B1E98EAD-4235-4B40-AA1E-E1F90527935E}" type="slidenum">
              <a:rPr lang="en-US" sz="1200"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17B1B1C-4B17-4231-A183-B075FC4AD384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B1E98EAD-4235-4B40-AA1E-E1F90527935E}" type="slidenum">
              <a:rPr lang="en-US" sz="1200"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7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7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4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8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2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5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7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CE682-3BF7-4D5D-89CD-B603906EEBE5}" type="datetimeFigureOut">
              <a:rPr lang="en-US" smtClean="0"/>
              <a:pPr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296F1-322C-4821-B1F0-89FC5C408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1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0"/>
            <a:ext cx="9144000" cy="386104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83668" y="5554216"/>
            <a:ext cx="7467600" cy="935124"/>
          </a:xfrm>
          <a:prstGeom prst="rect">
            <a:avLst/>
          </a:prstGeom>
        </p:spPr>
        <p:txBody>
          <a:bodyPr tIns="0"/>
          <a:lstStyle>
            <a:lvl1pPr marL="26988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</a:pPr>
            <a:r>
              <a:rPr lang="en-US" sz="2100" dirty="0">
                <a:solidFill>
                  <a:srgbClr val="5F5F5F"/>
                </a:solidFill>
                <a:latin typeface="Bookman Old Style" pitchFamily="18" charset="0"/>
              </a:rPr>
              <a:t>Department of Computer </a:t>
            </a:r>
            <a:r>
              <a:rPr lang="en-US" sz="2100" dirty="0" smtClean="0">
                <a:solidFill>
                  <a:srgbClr val="5F5F5F"/>
                </a:solidFill>
                <a:latin typeface="Bookman Old Style" pitchFamily="18" charset="0"/>
              </a:rPr>
              <a:t>Science and Engineering Bangladesh University of Engineering and Technology</a:t>
            </a:r>
            <a:endParaRPr lang="en-US" sz="2100" dirty="0">
              <a:solidFill>
                <a:srgbClr val="5F5F5F"/>
              </a:solidFill>
              <a:latin typeface="Bookman Old Style" pitchFamily="18" charset="0"/>
            </a:endParaRP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79512" y="673822"/>
            <a:ext cx="8807896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dirty="0" smtClean="0">
                <a:solidFill>
                  <a:schemeClr val="bg1"/>
                </a:solidFill>
                <a:latin typeface="Trebuchet MS" pitchFamily="34" charset="0"/>
              </a:rPr>
              <a:t>CSE 6406: Bioinformatics Algorithms</a:t>
            </a:r>
            <a:endParaRPr lang="en-US" sz="35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4508" y="2206025"/>
            <a:ext cx="7075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Georgia" pitchFamily="18" charset="0"/>
              </a:rPr>
              <a:t>Dr. Md. </a:t>
            </a:r>
            <a:r>
              <a:rPr lang="en-US" sz="2200" dirty="0" err="1" smtClean="0">
                <a:latin typeface="Georgia" pitchFamily="18" charset="0"/>
              </a:rPr>
              <a:t>Shamsuzzoha</a:t>
            </a:r>
            <a:r>
              <a:rPr lang="en-US" sz="2200" dirty="0" smtClean="0">
                <a:latin typeface="Georgia" pitchFamily="18" charset="0"/>
              </a:rPr>
              <a:t> </a:t>
            </a:r>
            <a:r>
              <a:rPr lang="en-US" sz="2200" dirty="0" err="1" smtClean="0">
                <a:latin typeface="Georgia" pitchFamily="18" charset="0"/>
              </a:rPr>
              <a:t>Bayzid</a:t>
            </a:r>
            <a:endParaRPr lang="en-US" sz="2200" dirty="0">
              <a:latin typeface="Georgia" pitchFamily="18" charset="0"/>
            </a:endParaRPr>
          </a:p>
        </p:txBody>
      </p:sp>
      <p:pic>
        <p:nvPicPr>
          <p:cNvPr id="1027" name="Picture 3" descr="D:\departmental\courses\PG-OCT-2017\my-slides\BUET_LOGO.svg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03" y="5085184"/>
            <a:ext cx="1517725" cy="1525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55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3568" y="2272807"/>
            <a:ext cx="802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Georgia" pitchFamily="18" charset="0"/>
              </a:rPr>
              <a:t>Non</a:t>
            </a:r>
            <a:r>
              <a:rPr lang="en-US" sz="2200" dirty="0" smtClean="0">
                <a:latin typeface="Georgia" pitchFamily="18" charset="0"/>
              </a:rPr>
              <a:t>-</a:t>
            </a:r>
            <a:r>
              <a:rPr lang="en-US" sz="2200" dirty="0" smtClean="0">
                <a:solidFill>
                  <a:srgbClr val="0000CC"/>
                </a:solidFill>
                <a:latin typeface="Georgia" pitchFamily="18" charset="0"/>
              </a:rPr>
              <a:t>optimal</a:t>
            </a:r>
            <a:r>
              <a:rPr lang="en-US" sz="2200" dirty="0" smtClean="0">
                <a:latin typeface="Georgia" pitchFamily="18" charset="0"/>
              </a:rPr>
              <a:t> superstrings can be found with greedy algorithm</a:t>
            </a:r>
            <a:endParaRPr lang="en-US" sz="2200" dirty="0"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43635"/>
            <a:ext cx="802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eorgia" pitchFamily="18" charset="0"/>
              </a:rPr>
              <a:t>At each step, greedy algorithm chooses </a:t>
            </a:r>
            <a:r>
              <a:rPr lang="en-US" sz="2200" dirty="0" smtClean="0">
                <a:solidFill>
                  <a:srgbClr val="0000CC"/>
                </a:solidFill>
                <a:latin typeface="Georgia" pitchFamily="18" charset="0"/>
              </a:rPr>
              <a:t>longest</a:t>
            </a:r>
            <a:r>
              <a:rPr lang="en-US" sz="2200" dirty="0" smtClean="0">
                <a:latin typeface="Georgia" pitchFamily="18" charset="0"/>
              </a:rPr>
              <a:t> overlap between two reads. Ties are resolved arbitrarily.</a:t>
            </a:r>
            <a:endParaRPr lang="en-US" sz="22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66" y="1412776"/>
            <a:ext cx="450878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393738"/>
            <a:ext cx="4392488" cy="423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16" y="1807206"/>
            <a:ext cx="5474388" cy="32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812" y="1772816"/>
            <a:ext cx="530263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00808"/>
            <a:ext cx="4230895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36812"/>
            <a:ext cx="4176464" cy="30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80728"/>
            <a:ext cx="3828941" cy="2556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1270" y="4743496"/>
            <a:ext cx="1708802" cy="492443"/>
          </a:xfrm>
          <a:prstGeom prst="rect">
            <a:avLst/>
          </a:prstGeom>
          <a:noFill/>
          <a:ln w="444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AAABBBA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0787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8418004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Superstring: issues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7" y="1898810"/>
            <a:ext cx="5605579" cy="2430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9732" y="1470266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CC"/>
                </a:solidFill>
                <a:latin typeface="Georgia" pitchFamily="18" charset="0"/>
              </a:rPr>
              <a:t>Correct Assembly</a:t>
            </a:r>
            <a:r>
              <a:rPr lang="en-US" sz="1600" dirty="0" smtClean="0">
                <a:latin typeface="Georgia" pitchFamily="18" charset="0"/>
              </a:rPr>
              <a:t> with two repeats (boxes)</a:t>
            </a:r>
            <a:endParaRPr lang="en-US" sz="1600" dirty="0">
              <a:latin typeface="Georg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1740" y="4746630"/>
            <a:ext cx="4284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itchFamily="18" charset="0"/>
              </a:rPr>
              <a:t>Assembly produced by </a:t>
            </a:r>
            <a:r>
              <a:rPr lang="en-US" sz="1600" dirty="0" smtClean="0">
                <a:solidFill>
                  <a:srgbClr val="FF0000"/>
                </a:solidFill>
                <a:latin typeface="Georgia" pitchFamily="18" charset="0"/>
              </a:rPr>
              <a:t>greedy approach</a:t>
            </a:r>
            <a:endParaRPr lang="en-US" sz="1600" dirty="0">
              <a:solidFill>
                <a:srgbClr val="FF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48000" y="2233228"/>
            <a:ext cx="12192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486400" y="2233228"/>
            <a:ext cx="12192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219200" y="2233228"/>
            <a:ext cx="18288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67200" y="2233228"/>
            <a:ext cx="12192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05600" y="2233228"/>
            <a:ext cx="1219200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1200" y="185222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000" y="185222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85222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7400" y="186389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2800" y="185222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81844" y="4718484"/>
            <a:ext cx="1828800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10644" y="4718484"/>
            <a:ext cx="12192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29844" y="4718484"/>
            <a:ext cx="12192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49044" y="4718484"/>
            <a:ext cx="121920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67644" y="419675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91644" y="419675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10844" y="419675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06244" y="418508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51520" y="-2738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SCS issues: Repeats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83568" y="3320988"/>
            <a:ext cx="6726700" cy="430887"/>
            <a:chOff x="3290836" y="1158452"/>
            <a:chExt cx="5046730" cy="336309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3290836" y="1214655"/>
              <a:ext cx="192089" cy="199834"/>
            </a:xfrm>
            <a:prstGeom prst="ellipse">
              <a:avLst/>
            </a:prstGeom>
            <a:gradFill rotWithShape="1">
              <a:gsLst>
                <a:gs pos="0">
                  <a:srgbClr val="002060">
                    <a:alpha val="51000"/>
                  </a:srgbClr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 sz="1800" b="0">
                <a:latin typeface="Book Antiqua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68879" y="1158452"/>
              <a:ext cx="4868687" cy="33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Book Antiqua" pitchFamily="18" charset="0"/>
                </a:rPr>
                <a:t>Collapsing repeats</a:t>
              </a:r>
              <a:endParaRPr lang="en-US" sz="2200" dirty="0"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1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 txBox="1">
            <a:spLocks noGrp="1"/>
          </p:cNvSpPr>
          <p:nvPr/>
        </p:nvSpPr>
        <p:spPr bwMode="auto">
          <a:xfrm>
            <a:off x="7391400" y="6248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DB378EF5-3059-4C4E-B28D-07D09E2FF83B}" type="slidenum">
              <a:rPr lang="en-US" sz="1400">
                <a:latin typeface="Times New Roman" pitchFamily="18" charset="0"/>
              </a:rPr>
              <a:pPr algn="r" eaLnBrk="1" hangingPunct="1"/>
              <a:t>2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-2738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Contents Courtesy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5556" y="1054477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eorgia" pitchFamily="18" charset="0"/>
              </a:rPr>
              <a:t>The contents of this lecture are taken/modified/inspired from the lectures of the following Professors. </a:t>
            </a:r>
            <a:endParaRPr lang="en-US" sz="2800" dirty="0">
              <a:latin typeface="Georg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3588" y="2708920"/>
            <a:ext cx="66967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Tandy </a:t>
            </a: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Warnow</a:t>
            </a:r>
            <a:r>
              <a:rPr lang="en-US" sz="2500" dirty="0" smtClean="0">
                <a:latin typeface="Georgia" pitchFamily="18" charset="0"/>
              </a:rPr>
              <a:t> (UIUC)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David </a:t>
            </a:r>
            <a:r>
              <a:rPr lang="en-US" sz="2500" dirty="0">
                <a:solidFill>
                  <a:srgbClr val="0000CC"/>
                </a:solidFill>
                <a:latin typeface="Georgia" pitchFamily="18" charset="0"/>
              </a:rPr>
              <a:t>K. </a:t>
            </a: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Gifford </a:t>
            </a:r>
            <a:r>
              <a:rPr lang="en-US" sz="2500" dirty="0" smtClean="0">
                <a:latin typeface="Georgia" pitchFamily="18" charset="0"/>
              </a:rPr>
              <a:t>(MIT)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Ben </a:t>
            </a: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Langmead</a:t>
            </a:r>
            <a:r>
              <a:rPr lang="en-US" sz="2500" dirty="0">
                <a:solidFill>
                  <a:srgbClr val="0000CC"/>
                </a:solidFill>
                <a:latin typeface="Georgia" pitchFamily="18" charset="0"/>
              </a:rPr>
              <a:t> </a:t>
            </a:r>
            <a:r>
              <a:rPr lang="en-US" sz="2500" dirty="0">
                <a:latin typeface="Georgia" pitchFamily="18" charset="0"/>
              </a:rPr>
              <a:t>(Johns Hopkins University)</a:t>
            </a:r>
            <a:endParaRPr lang="en-US" sz="2500" dirty="0" smtClean="0">
              <a:latin typeface="Georgia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Mihai</a:t>
            </a: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 Pop</a:t>
            </a:r>
            <a:r>
              <a:rPr lang="en-US" sz="2500" dirty="0" smtClean="0">
                <a:latin typeface="Georgia" pitchFamily="18" charset="0"/>
              </a:rPr>
              <a:t> (University of Maryland, College Park)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Atif</a:t>
            </a: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 </a:t>
            </a: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Hasan</a:t>
            </a:r>
            <a:r>
              <a:rPr lang="en-US" sz="2500" dirty="0" smtClean="0">
                <a:solidFill>
                  <a:srgbClr val="0000CC"/>
                </a:solidFill>
                <a:latin typeface="Georgia" pitchFamily="18" charset="0"/>
              </a:rPr>
              <a:t> </a:t>
            </a:r>
            <a:r>
              <a:rPr lang="en-US" sz="2500" dirty="0" err="1" smtClean="0">
                <a:solidFill>
                  <a:srgbClr val="0000CC"/>
                </a:solidFill>
                <a:latin typeface="Georgia" pitchFamily="18" charset="0"/>
              </a:rPr>
              <a:t>Rahman</a:t>
            </a:r>
            <a:r>
              <a:rPr lang="en-US" sz="2500" dirty="0" smtClean="0">
                <a:latin typeface="Georgia" pitchFamily="18" charset="0"/>
              </a:rPr>
              <a:t> (BUET)</a:t>
            </a:r>
            <a:endParaRPr lang="en-US" sz="25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7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0628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SCS: failure scenario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692696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25" y="1729421"/>
            <a:ext cx="5781503" cy="29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0628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SCS: failure scenario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692696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6881" y="1592796"/>
            <a:ext cx="522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AAA           AAB        ABB        </a:t>
            </a:r>
            <a:r>
              <a:rPr lang="en-US" sz="2200" b="1" dirty="0" smtClean="0">
                <a:solidFill>
                  <a:srgbClr val="FF0000"/>
                </a:solidFill>
              </a:rPr>
              <a:t>BBA         BBB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6881" y="2015552"/>
            <a:ext cx="522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AAA           </a:t>
            </a:r>
            <a:r>
              <a:rPr lang="en-US" sz="2200" b="1" dirty="0" smtClean="0">
                <a:solidFill>
                  <a:srgbClr val="FF0000"/>
                </a:solidFill>
              </a:rPr>
              <a:t>AAB</a:t>
            </a:r>
            <a:r>
              <a:rPr lang="en-US" sz="2200" b="1" dirty="0" smtClean="0"/>
              <a:t>        </a:t>
            </a:r>
            <a:r>
              <a:rPr lang="en-US" sz="2200" b="1" dirty="0" smtClean="0">
                <a:solidFill>
                  <a:srgbClr val="FF0000"/>
                </a:solidFill>
              </a:rPr>
              <a:t>ABB</a:t>
            </a:r>
            <a:r>
              <a:rPr lang="en-US" sz="2200" b="1" dirty="0" smtClean="0"/>
              <a:t>        BBBA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2492896"/>
            <a:ext cx="522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AAA           </a:t>
            </a:r>
            <a:r>
              <a:rPr lang="en-US" sz="2200" b="1" dirty="0" smtClean="0">
                <a:solidFill>
                  <a:srgbClr val="FF0000"/>
                </a:solidFill>
              </a:rPr>
              <a:t>AABB</a:t>
            </a:r>
            <a:r>
              <a:rPr lang="en-US" sz="2200" b="1" dirty="0" smtClean="0"/>
              <a:t>     </a:t>
            </a:r>
            <a:r>
              <a:rPr lang="en-US" sz="2200" b="1" dirty="0" smtClean="0">
                <a:solidFill>
                  <a:srgbClr val="FF0000"/>
                </a:solidFill>
              </a:rPr>
              <a:t>BBBA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2885" y="2996952"/>
            <a:ext cx="522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AAA           AABBBA</a:t>
            </a:r>
            <a:r>
              <a:rPr lang="en-US" sz="2200" b="1" dirty="0" smtClean="0"/>
              <a:t>    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03748" y="3573016"/>
            <a:ext cx="5220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AAABBBA</a:t>
            </a:r>
            <a:r>
              <a:rPr lang="en-US" sz="2200" b="1" dirty="0" smtClean="0"/>
              <a:t>    </a:t>
            </a:r>
            <a:endParaRPr lang="en-US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2528" y="4654297"/>
            <a:ext cx="7733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Book Antiqua" pitchFamily="18" charset="0"/>
              </a:rPr>
              <a:t>Breaking the </a:t>
            </a:r>
            <a:r>
              <a:rPr lang="en-US" sz="2200" dirty="0" smtClean="0">
                <a:solidFill>
                  <a:srgbClr val="000099"/>
                </a:solidFill>
                <a:latin typeface="Book Antiqua" pitchFamily="18" charset="0"/>
              </a:rPr>
              <a:t>ties differently</a:t>
            </a:r>
            <a:r>
              <a:rPr lang="en-US" sz="2200" dirty="0" smtClean="0">
                <a:latin typeface="Book Antiqua" pitchFamily="18" charset="0"/>
              </a:rPr>
              <a:t> results in an </a:t>
            </a:r>
            <a:r>
              <a:rPr lang="en-US" sz="2200" dirty="0" smtClean="0">
                <a:solidFill>
                  <a:srgbClr val="000099"/>
                </a:solidFill>
                <a:latin typeface="Book Antiqua" pitchFamily="18" charset="0"/>
              </a:rPr>
              <a:t>optimal</a:t>
            </a:r>
            <a:r>
              <a:rPr lang="en-US" sz="2200" dirty="0" smtClean="0">
                <a:latin typeface="Book Antiqua" pitchFamily="18" charset="0"/>
              </a:rPr>
              <a:t> solution!</a:t>
            </a:r>
            <a:endParaRPr lang="en-US" sz="22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1" y="1108413"/>
            <a:ext cx="7820095" cy="50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5556" y="202484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eorgia" pitchFamily="18" charset="0"/>
              </a:rPr>
              <a:t>Greedy algorithm is </a:t>
            </a:r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not</a:t>
            </a:r>
            <a:r>
              <a:rPr lang="en-US" sz="2400" dirty="0" smtClean="0">
                <a:latin typeface="Georgia" pitchFamily="18" charset="0"/>
              </a:rPr>
              <a:t> guaranteed to choose overlaps yielding SCS</a:t>
            </a:r>
          </a:p>
          <a:p>
            <a:endParaRPr lang="en-US" sz="2400" dirty="0">
              <a:latin typeface="Georgia" pitchFamily="18" charset="0"/>
            </a:endParaRPr>
          </a:p>
          <a:p>
            <a:pPr algn="just"/>
            <a:r>
              <a:rPr lang="en-US" sz="2400" dirty="0" smtClean="0">
                <a:latin typeface="Georgia" pitchFamily="18" charset="0"/>
              </a:rPr>
              <a:t>But this is a </a:t>
            </a:r>
            <a:r>
              <a:rPr lang="en-US" sz="2400" dirty="0" smtClean="0">
                <a:solidFill>
                  <a:srgbClr val="0000CC"/>
                </a:solidFill>
                <a:latin typeface="Georgia" pitchFamily="18" charset="0"/>
              </a:rPr>
              <a:t>good</a:t>
            </a:r>
            <a:r>
              <a:rPr lang="en-US" sz="2400" dirty="0" smtClean="0">
                <a:latin typeface="Georgia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approximation</a:t>
            </a:r>
            <a:r>
              <a:rPr lang="en-US" sz="2400" dirty="0" smtClean="0">
                <a:latin typeface="Georgia" pitchFamily="18" charset="0"/>
              </a:rPr>
              <a:t> (ratio ~ 2.5), i.e. the superstring obtained by the greedy algorithm won’t be more than ~2.5 times longer than the true SCS (Dan </a:t>
            </a:r>
            <a:r>
              <a:rPr lang="en-US" sz="2400" dirty="0" err="1" smtClean="0">
                <a:latin typeface="Georgia" pitchFamily="18" charset="0"/>
              </a:rPr>
              <a:t>Gusfied</a:t>
            </a:r>
            <a:r>
              <a:rPr lang="en-US" sz="2400" dirty="0" smtClean="0">
                <a:latin typeface="Georgia" pitchFamily="18" charset="0"/>
              </a:rPr>
              <a:t>).</a:t>
            </a:r>
            <a:endParaRPr lang="en-US" sz="24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287517"/>
            <a:ext cx="7339792" cy="44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9772" y="2683949"/>
            <a:ext cx="44284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solidFill>
                  <a:srgbClr val="FF0000"/>
                </a:solidFill>
                <a:latin typeface="Georgia" pitchFamily="18" charset="0"/>
              </a:rPr>
              <a:t>What</a:t>
            </a:r>
            <a:r>
              <a:rPr lang="en-US" sz="3300" b="1" dirty="0" smtClean="0">
                <a:solidFill>
                  <a:srgbClr val="FF0000"/>
                </a:solidFill>
              </a:rPr>
              <a:t> </a:t>
            </a:r>
            <a:r>
              <a:rPr lang="en-US" sz="3300" b="1" dirty="0" smtClean="0">
                <a:solidFill>
                  <a:srgbClr val="FF0000"/>
                </a:solidFill>
                <a:latin typeface="Georgia" pitchFamily="18" charset="0"/>
              </a:rPr>
              <a:t>happened</a:t>
            </a:r>
            <a:r>
              <a:rPr lang="en-US" sz="3300" b="1" dirty="0" smtClean="0">
                <a:solidFill>
                  <a:srgbClr val="FF0000"/>
                </a:solidFill>
              </a:rPr>
              <a:t>?</a:t>
            </a:r>
            <a:endParaRPr lang="en-US" sz="3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4" y="1178460"/>
            <a:ext cx="6972776" cy="48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14" y="1404094"/>
            <a:ext cx="7179494" cy="44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07356"/>
            <a:ext cx="7550158" cy="47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165454"/>
            <a:ext cx="8231565" cy="47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4462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Genome Assembly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3" y="1152408"/>
            <a:ext cx="6883754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15510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Greedy 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9" y="1700808"/>
            <a:ext cx="811512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Repeats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37" y="1002852"/>
            <a:ext cx="6937859" cy="49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Alternatives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61" y="1016732"/>
            <a:ext cx="7131251" cy="53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OLC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7" y="1268760"/>
            <a:ext cx="6547186" cy="2629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0232" y="4551511"/>
            <a:ext cx="5782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eorgia" pitchFamily="18" charset="0"/>
              </a:rPr>
              <a:t>Finding potentially overlapping reads</a:t>
            </a:r>
          </a:p>
          <a:p>
            <a:r>
              <a:rPr lang="en-US" sz="2200" dirty="0" smtClean="0">
                <a:latin typeface="Georgia" pitchFamily="18" charset="0"/>
              </a:rPr>
              <a:t>Finding the order of reads</a:t>
            </a:r>
          </a:p>
          <a:p>
            <a:r>
              <a:rPr lang="en-US" sz="2200" dirty="0" smtClean="0">
                <a:latin typeface="Georgia" pitchFamily="18" charset="0"/>
              </a:rPr>
              <a:t>Deriving the DNA sequence from the layout</a:t>
            </a:r>
            <a:endParaRPr lang="en-US" sz="22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7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4312" y="245689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eorgia" pitchFamily="18" charset="0"/>
              </a:rPr>
              <a:t>A formulation conceptually similar to overlapping/SCS, but has some potentially helpful properties not shared by SCS.</a:t>
            </a:r>
            <a:endParaRPr lang="en-US" sz="24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k-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mer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9" y="1376772"/>
            <a:ext cx="7881881" cy="43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9551" y="2348880"/>
            <a:ext cx="7848873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ct val="25000"/>
              </a:spcAft>
            </a:pPr>
            <a:r>
              <a:rPr lang="en-US" sz="2500" dirty="0">
                <a:latin typeface="Georgia" pitchFamily="18" charset="0"/>
              </a:rPr>
              <a:t>Vertices are the </a:t>
            </a:r>
            <a:r>
              <a:rPr lang="en-US" sz="2500" dirty="0">
                <a:solidFill>
                  <a:srgbClr val="0000CC"/>
                </a:solidFill>
                <a:latin typeface="Georgia" pitchFamily="18" charset="0"/>
              </a:rPr>
              <a:t>prefixes</a:t>
            </a:r>
            <a:r>
              <a:rPr lang="en-US" sz="2500" dirty="0">
                <a:latin typeface="Georgia" pitchFamily="18" charset="0"/>
              </a:rPr>
              <a:t> or </a:t>
            </a:r>
            <a:r>
              <a:rPr lang="en-US" sz="2500" dirty="0">
                <a:solidFill>
                  <a:srgbClr val="0000CC"/>
                </a:solidFill>
                <a:latin typeface="Georgia" pitchFamily="18" charset="0"/>
              </a:rPr>
              <a:t>suffices</a:t>
            </a:r>
            <a:r>
              <a:rPr lang="en-US" sz="2500" dirty="0">
                <a:latin typeface="Georgia" pitchFamily="18" charset="0"/>
              </a:rPr>
              <a:t> (of length k-1) that appear in some k-</a:t>
            </a:r>
            <a:r>
              <a:rPr lang="en-US" sz="2500" dirty="0" err="1">
                <a:latin typeface="Georgia" pitchFamily="18" charset="0"/>
              </a:rPr>
              <a:t>mer</a:t>
            </a:r>
            <a:r>
              <a:rPr lang="en-US" sz="2500" dirty="0">
                <a:latin typeface="Georgia" pitchFamily="18" charset="0"/>
              </a:rPr>
              <a:t> in some read, and directed edges are defined by overlap of k-2 nucleotides. </a:t>
            </a:r>
          </a:p>
          <a:p>
            <a:pPr algn="just">
              <a:spcAft>
                <a:spcPct val="25000"/>
              </a:spcAft>
            </a:pPr>
            <a:endParaRPr lang="en-US" sz="2500" dirty="0">
              <a:latin typeface="Georgia" pitchFamily="18" charset="0"/>
            </a:endParaRPr>
          </a:p>
          <a:p>
            <a:pPr algn="just">
              <a:spcAft>
                <a:spcPct val="25000"/>
              </a:spcAft>
            </a:pPr>
            <a:r>
              <a:rPr lang="en-US" sz="2500" dirty="0">
                <a:latin typeface="Georgia" pitchFamily="18" charset="0"/>
              </a:rPr>
              <a:t>Note that every edge v-&gt;w implies a k-</a:t>
            </a:r>
            <a:r>
              <a:rPr lang="en-US" sz="2500" dirty="0" err="1">
                <a:latin typeface="Georgia" pitchFamily="18" charset="0"/>
              </a:rPr>
              <a:t>mer</a:t>
            </a:r>
            <a:r>
              <a:rPr lang="en-US" sz="2500" dirty="0">
                <a:latin typeface="Georgia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58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construction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" y="1196753"/>
            <a:ext cx="727481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2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construction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2" y="908720"/>
            <a:ext cx="730086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construction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04" y="1196752"/>
            <a:ext cx="7768341" cy="43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/>
          <p:cNvSpPr txBox="1">
            <a:spLocks noGrp="1"/>
          </p:cNvSpPr>
          <p:nvPr/>
        </p:nvSpPr>
        <p:spPr bwMode="auto">
          <a:xfrm>
            <a:off x="7391400" y="6248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F4D1CFF2-E886-4542-87CC-C3253FB15DFB}" type="slidenum">
              <a:rPr lang="en-US" sz="1400">
                <a:latin typeface="Times New Roman" pitchFamily="18" charset="0"/>
              </a:rPr>
              <a:pPr algn="r" eaLnBrk="1" hangingPunct="1"/>
              <a:t>4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ja-JP" sz="3600" b="1" dirty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Novo </a:t>
            </a:r>
            <a:r>
              <a:rPr lang="pt-BR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Assembly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5516" y="620688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3648" y="2845385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eorgia" pitchFamily="18" charset="0"/>
              </a:rPr>
              <a:t>How do you </a:t>
            </a:r>
            <a:r>
              <a:rPr lang="en-US" sz="3000" dirty="0" smtClean="0">
                <a:solidFill>
                  <a:srgbClr val="FF0000"/>
                </a:solidFill>
                <a:latin typeface="Georgia" pitchFamily="18" charset="0"/>
              </a:rPr>
              <a:t>combine</a:t>
            </a:r>
            <a:r>
              <a:rPr lang="en-US" sz="3000" dirty="0" smtClean="0">
                <a:latin typeface="Georgia" pitchFamily="18" charset="0"/>
              </a:rPr>
              <a:t> the short reads to construct a genome?</a:t>
            </a:r>
            <a:endParaRPr lang="en-US" sz="3000" dirty="0">
              <a:latin typeface="Georgia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0807" y="3037947"/>
            <a:ext cx="645029" cy="730188"/>
            <a:chOff x="719572" y="4050810"/>
            <a:chExt cx="645029" cy="730188"/>
          </a:xfrm>
        </p:grpSpPr>
        <p:sp>
          <p:nvSpPr>
            <p:cNvPr id="8" name="Oval 7"/>
            <p:cNvSpPr/>
            <p:nvPr/>
          </p:nvSpPr>
          <p:spPr>
            <a:xfrm>
              <a:off x="719572" y="4050810"/>
              <a:ext cx="645029" cy="665444"/>
            </a:xfrm>
            <a:prstGeom prst="ellipse">
              <a:avLst/>
            </a:prstGeom>
            <a:solidFill>
              <a:srgbClr val="000099"/>
            </a:solidFill>
            <a:ln w="476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9306" y="4073112"/>
              <a:ext cx="441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FF0000"/>
                  </a:solidFill>
                  <a:latin typeface="Book Antiqua" pitchFamily="18" charset="0"/>
                </a:rPr>
                <a:t>?</a:t>
              </a:r>
              <a:endParaRPr lang="en-US" sz="40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3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k-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mer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37402"/>
            <a:ext cx="6912768" cy="39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k-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mer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981200"/>
            <a:ext cx="8206680" cy="434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Small values of k produce small graphs </a:t>
            </a:r>
          </a:p>
          <a:p>
            <a:pPr>
              <a:spcAft>
                <a:spcPct val="25000"/>
              </a:spcAft>
            </a:pPr>
            <a:r>
              <a:rPr lang="en-US" sz="2400" b="1" i="1" dirty="0" smtClean="0">
                <a:solidFill>
                  <a:schemeClr val="accent2"/>
                </a:solidFill>
                <a:latin typeface="Georgia" pitchFamily="18" charset="0"/>
              </a:rPr>
              <a:t>Does not require all-pairs overlap calculation!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Efficient algorithms exist for finding </a:t>
            </a:r>
            <a:r>
              <a:rPr lang="en-US" sz="2400" dirty="0" err="1" smtClean="0">
                <a:latin typeface="Georgia" pitchFamily="18" charset="0"/>
              </a:rPr>
              <a:t>Eulerian</a:t>
            </a:r>
            <a:r>
              <a:rPr lang="en-US" sz="2400" dirty="0" smtClean="0">
                <a:latin typeface="Georgia" pitchFamily="18" charset="0"/>
              </a:rPr>
              <a:t> path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Also produces fragmented assemblies (even shorter </a:t>
            </a:r>
            <a:r>
              <a:rPr lang="en-US" sz="2400" dirty="0" err="1" smtClean="0">
                <a:solidFill>
                  <a:schemeClr val="accent2"/>
                </a:solidFill>
                <a:latin typeface="Georgia" pitchFamily="18" charset="0"/>
              </a:rPr>
              <a:t>contigs</a:t>
            </a:r>
            <a:r>
              <a:rPr lang="en-US" sz="2400" dirty="0" smtClean="0">
                <a:latin typeface="Georgia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08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assembly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1340768"/>
            <a:ext cx="8208912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25000"/>
              </a:spcAft>
            </a:pPr>
            <a:r>
              <a:rPr lang="en-US" sz="2200" dirty="0" smtClean="0">
                <a:latin typeface="Georgia" pitchFamily="18" charset="0"/>
              </a:rPr>
              <a:t>An </a:t>
            </a:r>
            <a:r>
              <a:rPr lang="en-US" sz="2200" dirty="0" err="1" smtClean="0">
                <a:solidFill>
                  <a:schemeClr val="accent2"/>
                </a:solidFill>
                <a:latin typeface="Georgia" pitchFamily="18" charset="0"/>
              </a:rPr>
              <a:t>Eulerian</a:t>
            </a:r>
            <a:r>
              <a:rPr lang="en-US" sz="2200" dirty="0" smtClean="0">
                <a:solidFill>
                  <a:schemeClr val="accent2"/>
                </a:solidFill>
                <a:latin typeface="Georgia" pitchFamily="18" charset="0"/>
              </a:rPr>
              <a:t> path </a:t>
            </a:r>
            <a:r>
              <a:rPr lang="en-US" sz="2200" dirty="0" smtClean="0">
                <a:latin typeface="Georgia" pitchFamily="18" charset="0"/>
              </a:rPr>
              <a:t>is one that goes through every edge exactly once </a:t>
            </a:r>
          </a:p>
          <a:p>
            <a:pPr>
              <a:spcAft>
                <a:spcPct val="25000"/>
              </a:spcAft>
            </a:pPr>
            <a:r>
              <a:rPr lang="en-US" sz="2200" dirty="0" smtClean="0">
                <a:latin typeface="Georgia" pitchFamily="18" charset="0"/>
              </a:rPr>
              <a:t>It is easy to see that if a graph has an </a:t>
            </a:r>
            <a:r>
              <a:rPr lang="en-US" sz="2200" dirty="0" err="1" smtClean="0">
                <a:latin typeface="Georgia" pitchFamily="18" charset="0"/>
              </a:rPr>
              <a:t>Eulerian</a:t>
            </a:r>
            <a:r>
              <a:rPr lang="en-US" sz="2200" dirty="0" smtClean="0">
                <a:latin typeface="Georgia" pitchFamily="18" charset="0"/>
              </a:rPr>
              <a:t> path, then all but 2 nodes have even degree. The converse is also true, but a bit harder to prove.</a:t>
            </a:r>
          </a:p>
          <a:p>
            <a:pPr>
              <a:spcAft>
                <a:spcPct val="25000"/>
              </a:spcAft>
            </a:pPr>
            <a:r>
              <a:rPr lang="en-US" sz="2200" dirty="0" smtClean="0">
                <a:latin typeface="Georgia" pitchFamily="18" charset="0"/>
              </a:rPr>
              <a:t>For directed graphs, the cycle will need to follow the direction of the edges (also called </a:t>
            </a:r>
            <a:r>
              <a:rPr lang="ja-JP" altLang="en-US" sz="2200" dirty="0" smtClean="0">
                <a:latin typeface="Georgia" pitchFamily="18" charset="0"/>
              </a:rPr>
              <a:t>“</a:t>
            </a:r>
            <a:r>
              <a:rPr lang="en-US" altLang="ja-JP" sz="2200" dirty="0" smtClean="0">
                <a:latin typeface="Georgia" pitchFamily="18" charset="0"/>
              </a:rPr>
              <a:t>arcs</a:t>
            </a:r>
            <a:r>
              <a:rPr lang="ja-JP" altLang="en-US" sz="2200" dirty="0" smtClean="0">
                <a:latin typeface="Georgia" pitchFamily="18" charset="0"/>
              </a:rPr>
              <a:t>”</a:t>
            </a:r>
            <a:r>
              <a:rPr lang="en-US" altLang="ja-JP" sz="2200" dirty="0" smtClean="0">
                <a:latin typeface="Georgia" pitchFamily="18" charset="0"/>
              </a:rPr>
              <a:t>). In this case, a graph has an </a:t>
            </a:r>
            <a:r>
              <a:rPr lang="en-US" altLang="ja-JP" sz="2200" dirty="0" err="1" smtClean="0">
                <a:latin typeface="Georgia" pitchFamily="18" charset="0"/>
              </a:rPr>
              <a:t>Eulerian</a:t>
            </a:r>
            <a:r>
              <a:rPr lang="en-US" altLang="ja-JP" sz="2200" dirty="0" smtClean="0">
                <a:latin typeface="Georgia" pitchFamily="18" charset="0"/>
              </a:rPr>
              <a:t> path if and only if the </a:t>
            </a:r>
            <a:r>
              <a:rPr lang="en-US" altLang="ja-JP" sz="2200" dirty="0" err="1" smtClean="0">
                <a:latin typeface="Georgia" pitchFamily="18" charset="0"/>
              </a:rPr>
              <a:t>indegree</a:t>
            </a:r>
            <a:r>
              <a:rPr lang="en-US" altLang="ja-JP" sz="2200" dirty="0" smtClean="0">
                <a:latin typeface="Georgia" pitchFamily="18" charset="0"/>
              </a:rPr>
              <a:t>(v)=</a:t>
            </a:r>
            <a:r>
              <a:rPr lang="en-US" altLang="ja-JP" sz="2200" dirty="0" err="1" smtClean="0">
                <a:latin typeface="Georgia" pitchFamily="18" charset="0"/>
              </a:rPr>
              <a:t>outdegree</a:t>
            </a:r>
            <a:r>
              <a:rPr lang="en-US" altLang="ja-JP" sz="2200" dirty="0" smtClean="0">
                <a:latin typeface="Georgia" pitchFamily="18" charset="0"/>
              </a:rPr>
              <a:t>(v) for all but 2 nodes (x and y), where </a:t>
            </a:r>
            <a:r>
              <a:rPr lang="en-US" altLang="ja-JP" sz="2200" dirty="0" err="1" smtClean="0">
                <a:latin typeface="Georgia" pitchFamily="18" charset="0"/>
              </a:rPr>
              <a:t>indegree</a:t>
            </a:r>
            <a:r>
              <a:rPr lang="en-US" altLang="ja-JP" sz="2200" dirty="0" smtClean="0">
                <a:latin typeface="Georgia" pitchFamily="18" charset="0"/>
              </a:rPr>
              <a:t>(x)=</a:t>
            </a:r>
            <a:r>
              <a:rPr lang="en-US" altLang="ja-JP" sz="2200" dirty="0" err="1" smtClean="0">
                <a:latin typeface="Georgia" pitchFamily="18" charset="0"/>
              </a:rPr>
              <a:t>outdegree</a:t>
            </a:r>
            <a:r>
              <a:rPr lang="en-US" altLang="ja-JP" sz="2200" dirty="0" smtClean="0">
                <a:latin typeface="Georgia" pitchFamily="18" charset="0"/>
              </a:rPr>
              <a:t>(x)+1, and </a:t>
            </a:r>
            <a:r>
              <a:rPr lang="en-US" altLang="ja-JP" sz="2200" dirty="0" err="1" smtClean="0">
                <a:latin typeface="Georgia" pitchFamily="18" charset="0"/>
              </a:rPr>
              <a:t>indegree</a:t>
            </a:r>
            <a:r>
              <a:rPr lang="en-US" altLang="ja-JP" sz="2200" dirty="0" smtClean="0">
                <a:latin typeface="Georgia" pitchFamily="18" charset="0"/>
              </a:rPr>
              <a:t>(y)=</a:t>
            </a:r>
            <a:r>
              <a:rPr lang="en-US" altLang="ja-JP" sz="2200" dirty="0" err="1" smtClean="0">
                <a:latin typeface="Georgia" pitchFamily="18" charset="0"/>
              </a:rPr>
              <a:t>outdegree</a:t>
            </a:r>
            <a:r>
              <a:rPr lang="en-US" altLang="ja-JP" sz="2200" dirty="0" smtClean="0">
                <a:latin typeface="Georgia" pitchFamily="18" charset="0"/>
              </a:rPr>
              <a:t>(y)-1. </a:t>
            </a:r>
            <a:endParaRPr lang="en-US" sz="2200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0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example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4" y="1088740"/>
            <a:ext cx="8173014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example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2" y="1120656"/>
            <a:ext cx="7279004" cy="50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example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59" y="1088904"/>
            <a:ext cx="1574881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-2738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failure scenario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030" y="1174634"/>
            <a:ext cx="1784442" cy="450873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628800"/>
            <a:ext cx="65887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-2738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failure scenario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72716"/>
            <a:ext cx="8244407" cy="5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-2738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failure scenario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764704"/>
            <a:ext cx="2045426" cy="593173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880828"/>
            <a:ext cx="5490755" cy="32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Bruijn</a:t>
            </a:r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 graph: k-</a:t>
            </a:r>
            <a:r>
              <a:rPr lang="en-US" altLang="ja-JP" sz="3600" b="1" dirty="0" err="1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mer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981200"/>
            <a:ext cx="8206680" cy="434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Small values of k produce small graphs </a:t>
            </a:r>
          </a:p>
          <a:p>
            <a:pPr>
              <a:spcAft>
                <a:spcPct val="25000"/>
              </a:spcAft>
            </a:pPr>
            <a:r>
              <a:rPr lang="en-US" sz="2400" b="1" i="1" dirty="0" smtClean="0">
                <a:solidFill>
                  <a:schemeClr val="accent2"/>
                </a:solidFill>
                <a:latin typeface="Georgia" pitchFamily="18" charset="0"/>
              </a:rPr>
              <a:t>Does not require all-pairs overlap calculation!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Efficient algorithms exist for finding </a:t>
            </a:r>
            <a:r>
              <a:rPr lang="en-US" sz="2400" dirty="0" err="1" smtClean="0">
                <a:latin typeface="Georgia" pitchFamily="18" charset="0"/>
              </a:rPr>
              <a:t>Eulerian</a:t>
            </a:r>
            <a:r>
              <a:rPr lang="en-US" sz="2400" dirty="0" smtClean="0">
                <a:latin typeface="Georgia" pitchFamily="18" charset="0"/>
              </a:rPr>
              <a:t> path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latin typeface="Georgia" pitchFamily="18" charset="0"/>
              </a:rPr>
              <a:t>Also produces fragmented assemblies (even shorter </a:t>
            </a:r>
            <a:r>
              <a:rPr lang="en-US" sz="2400" dirty="0" err="1" smtClean="0">
                <a:solidFill>
                  <a:schemeClr val="accent2"/>
                </a:solidFill>
                <a:latin typeface="Georgia" pitchFamily="18" charset="0"/>
              </a:rPr>
              <a:t>contigs</a:t>
            </a:r>
            <a:r>
              <a:rPr lang="en-US" sz="2400" dirty="0" smtClean="0">
                <a:latin typeface="Georgia" pitchFamily="18" charset="0"/>
              </a:rPr>
              <a:t>)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Sensitive to sequencing errors</a:t>
            </a:r>
          </a:p>
          <a:p>
            <a:pPr>
              <a:spcAft>
                <a:spcPct val="25000"/>
              </a:spcAft>
            </a:pPr>
            <a:r>
              <a:rPr lang="en-US" sz="2400" dirty="0" smtClean="0">
                <a:solidFill>
                  <a:srgbClr val="FF0000"/>
                </a:solidFill>
                <a:latin typeface="Georgia" pitchFamily="18" charset="0"/>
              </a:rPr>
              <a:t>Long range connectivity information is lost for small k</a:t>
            </a:r>
          </a:p>
        </p:txBody>
      </p:sp>
    </p:spTree>
    <p:extLst>
      <p:ext uri="{BB962C8B-B14F-4D97-AF65-F5344CB8AC3E}">
        <p14:creationId xmlns:p14="http://schemas.microsoft.com/office/powerpoint/2010/main" val="40593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/>
          <p:cNvSpPr txBox="1">
            <a:spLocks noGrp="1"/>
          </p:cNvSpPr>
          <p:nvPr/>
        </p:nvSpPr>
        <p:spPr bwMode="auto">
          <a:xfrm>
            <a:off x="7391400" y="62484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F4D1CFF2-E886-4542-87CC-C3253FB15DFB}" type="slidenum">
              <a:rPr lang="en-US" sz="1400">
                <a:latin typeface="Times New Roman" pitchFamily="18" charset="0"/>
              </a:rPr>
              <a:pPr algn="r" eaLnBrk="1" hangingPunct="1"/>
              <a:t>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860" y="1315305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solidFill>
                  <a:srgbClr val="0000CC"/>
                </a:solidFill>
                <a:latin typeface="Georgia" pitchFamily="18" charset="0"/>
              </a:rPr>
              <a:t>Overlap Graph:</a:t>
            </a:r>
          </a:p>
          <a:p>
            <a:pPr marL="0" lvl="1" indent="0">
              <a:buNone/>
            </a:pPr>
            <a:r>
              <a:rPr lang="en-US" dirty="0" smtClean="0">
                <a:latin typeface="Georgia" pitchFamily="18" charset="0"/>
              </a:rPr>
              <a:t>      greedy </a:t>
            </a:r>
            <a:r>
              <a:rPr lang="en-US" dirty="0">
                <a:latin typeface="Georgia" pitchFamily="18" charset="0"/>
              </a:rPr>
              <a:t>(TIGR Assembler, </a:t>
            </a:r>
            <a:r>
              <a:rPr lang="en-US" dirty="0" err="1">
                <a:latin typeface="Georgia" pitchFamily="18" charset="0"/>
              </a:rPr>
              <a:t>phrap</a:t>
            </a:r>
            <a:r>
              <a:rPr lang="en-US" dirty="0">
                <a:latin typeface="Georgia" pitchFamily="18" charset="0"/>
              </a:rPr>
              <a:t>, CAP3...)</a:t>
            </a:r>
          </a:p>
          <a:p>
            <a:pPr marL="0" indent="0" eaLnBrk="1" hangingPunct="1">
              <a:buNone/>
            </a:pPr>
            <a:endParaRPr lang="en-US" dirty="0" smtClean="0">
              <a:solidFill>
                <a:srgbClr val="0000CC"/>
              </a:solidFill>
              <a:latin typeface="Georgia" pitchFamily="18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Georgia" pitchFamily="18" charset="0"/>
              </a:rPr>
              <a:t>	overlap-layout-consensus methods</a:t>
            </a:r>
          </a:p>
          <a:p>
            <a:pPr lvl="1" eaLnBrk="1" hangingPunct="1"/>
            <a:r>
              <a:rPr lang="en-US" dirty="0" smtClean="0">
                <a:latin typeface="Georgia" pitchFamily="18" charset="0"/>
              </a:rPr>
              <a:t>graph-based (Celera Assembler, </a:t>
            </a:r>
            <a:r>
              <a:rPr lang="en-US" dirty="0" err="1" smtClean="0">
                <a:latin typeface="Georgia" pitchFamily="18" charset="0"/>
              </a:rPr>
              <a:t>Arachne</a:t>
            </a:r>
            <a:r>
              <a:rPr lang="en-US" dirty="0" smtClean="0">
                <a:latin typeface="Georgia" pitchFamily="18" charset="0"/>
              </a:rPr>
              <a:t>)</a:t>
            </a:r>
          </a:p>
          <a:p>
            <a:pPr lvl="1" eaLnBrk="1" hangingPunct="1"/>
            <a:endParaRPr lang="en-US" dirty="0" smtClean="0">
              <a:latin typeface="Georgia" pitchFamily="18" charset="0"/>
            </a:endParaRPr>
          </a:p>
          <a:p>
            <a:pPr eaLnBrk="1" hangingPunct="1"/>
            <a:r>
              <a:rPr lang="en-US" dirty="0" smtClean="0">
                <a:solidFill>
                  <a:srgbClr val="0000CC"/>
                </a:solidFill>
                <a:latin typeface="Georgia" pitchFamily="18" charset="0"/>
              </a:rPr>
              <a:t>k-</a:t>
            </a:r>
            <a:r>
              <a:rPr lang="en-US" dirty="0" err="1" smtClean="0">
                <a:solidFill>
                  <a:srgbClr val="0000CC"/>
                </a:solidFill>
                <a:latin typeface="Georgia" pitchFamily="18" charset="0"/>
              </a:rPr>
              <a:t>mer</a:t>
            </a:r>
            <a:r>
              <a:rPr lang="en-US" dirty="0" smtClean="0">
                <a:solidFill>
                  <a:srgbClr val="0000CC"/>
                </a:solidFill>
                <a:latin typeface="Georgia" pitchFamily="18" charset="0"/>
              </a:rPr>
              <a:t> graph </a:t>
            </a:r>
          </a:p>
          <a:p>
            <a:pPr lvl="1"/>
            <a:r>
              <a:rPr lang="en-US" dirty="0" err="1" smtClean="0">
                <a:latin typeface="Georgia" pitchFamily="18" charset="0"/>
              </a:rPr>
              <a:t>Construc</a:t>
            </a:r>
            <a:r>
              <a:rPr lang="en-US" dirty="0" smtClean="0">
                <a:latin typeface="Georgia" pitchFamily="18" charset="0"/>
              </a:rPr>
              <a:t> k-</a:t>
            </a:r>
            <a:r>
              <a:rPr lang="en-US" dirty="0" err="1" smtClean="0">
                <a:latin typeface="Georgia" pitchFamily="18" charset="0"/>
              </a:rPr>
              <a:t>mer</a:t>
            </a:r>
            <a:r>
              <a:rPr lang="en-US" dirty="0" smtClean="0">
                <a:latin typeface="Georgia" pitchFamily="18" charset="0"/>
              </a:rPr>
              <a:t> graphs from the reads</a:t>
            </a:r>
          </a:p>
          <a:p>
            <a:pPr lvl="1"/>
            <a:r>
              <a:rPr lang="en-US" dirty="0" smtClean="0">
                <a:latin typeface="Georgia" pitchFamily="18" charset="0"/>
              </a:rPr>
              <a:t>Original reads are discarded</a:t>
            </a:r>
          </a:p>
          <a:p>
            <a:pPr lvl="1"/>
            <a:r>
              <a:rPr lang="en-US" dirty="0" smtClean="0">
                <a:latin typeface="Georgia" pitchFamily="18" charset="0"/>
              </a:rPr>
              <a:t>Especially useful for assembly from short reads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altLang="ja-JP" sz="3600" b="1" dirty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De Novo Assembly paradigms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15516" y="620688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Genome assembly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5800" y="1376772"/>
            <a:ext cx="7772400" cy="457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dirty="0" smtClean="0">
                <a:latin typeface="Georgia" pitchFamily="18" charset="0"/>
              </a:rPr>
              <a:t>Genome assembly is </a:t>
            </a:r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not</a:t>
            </a:r>
            <a:r>
              <a:rPr lang="en-US" dirty="0" smtClean="0">
                <a:latin typeface="Georgia" pitchFamily="18" charset="0"/>
              </a:rPr>
              <a:t> as </a:t>
            </a:r>
            <a:r>
              <a:rPr lang="en-US" dirty="0" smtClean="0">
                <a:solidFill>
                  <a:srgbClr val="0000CC"/>
                </a:solidFill>
                <a:latin typeface="Georgia" pitchFamily="18" charset="0"/>
              </a:rPr>
              <a:t>simple</a:t>
            </a:r>
            <a:r>
              <a:rPr lang="en-US" dirty="0" smtClean="0">
                <a:latin typeface="Georgia" pitchFamily="18" charset="0"/>
              </a:rPr>
              <a:t> as we</a:t>
            </a:r>
            <a:r>
              <a:rPr lang="en-US" altLang="en-US" dirty="0" smtClean="0">
                <a:latin typeface="Georgia" pitchFamily="18" charset="0"/>
              </a:rPr>
              <a:t>’</a:t>
            </a:r>
            <a:r>
              <a:rPr lang="en-US" dirty="0" smtClean="0">
                <a:latin typeface="Georgia" pitchFamily="18" charset="0"/>
              </a:rPr>
              <a:t>ve described</a:t>
            </a:r>
            <a:r>
              <a:rPr lang="is-IS" dirty="0" smtClean="0">
                <a:latin typeface="Georgia" pitchFamily="18" charset="0"/>
              </a:rPr>
              <a:t>…</a:t>
            </a:r>
          </a:p>
          <a:p>
            <a:pPr marL="0" indent="0">
              <a:lnSpc>
                <a:spcPct val="90000"/>
              </a:lnSpc>
              <a:buFontTx/>
              <a:buNone/>
            </a:pPr>
            <a:endParaRPr lang="is-IS" dirty="0" smtClean="0">
              <a:latin typeface="Georgia" pitchFamily="18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is-IS" dirty="0" smtClean="0">
                <a:latin typeface="Georgia" pitchFamily="18" charset="0"/>
              </a:rPr>
              <a:t>…</a:t>
            </a:r>
            <a:r>
              <a:rPr lang="en-US" dirty="0" smtClean="0">
                <a:latin typeface="Georgia" pitchFamily="18" charset="0"/>
              </a:rPr>
              <a:t>but finding </a:t>
            </a:r>
            <a:r>
              <a:rPr lang="en-US" dirty="0" err="1" smtClean="0">
                <a:latin typeface="Georgia" pitchFamily="18" charset="0"/>
              </a:rPr>
              <a:t>Eulerian</a:t>
            </a:r>
            <a:r>
              <a:rPr lang="en-US" dirty="0" smtClean="0">
                <a:latin typeface="Georgia" pitchFamily="18" charset="0"/>
              </a:rPr>
              <a:t> paths is still </a:t>
            </a:r>
            <a:r>
              <a:rPr lang="en-US" dirty="0" smtClean="0">
                <a:solidFill>
                  <a:srgbClr val="0000CC"/>
                </a:solidFill>
                <a:latin typeface="Georgia" pitchFamily="18" charset="0"/>
              </a:rPr>
              <a:t>the basis</a:t>
            </a:r>
            <a:r>
              <a:rPr lang="en-US" dirty="0" smtClean="0">
                <a:latin typeface="Georgia" pitchFamily="18" charset="0"/>
              </a:rPr>
              <a:t> of most genome assembly methods!</a:t>
            </a:r>
          </a:p>
        </p:txBody>
      </p:sp>
    </p:spTree>
    <p:extLst>
      <p:ext uri="{BB962C8B-B14F-4D97-AF65-F5344CB8AC3E}">
        <p14:creationId xmlns:p14="http://schemas.microsoft.com/office/powerpoint/2010/main" val="2471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44624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72" y="966326"/>
            <a:ext cx="6841708" cy="53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Overlap graph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" y="1196752"/>
            <a:ext cx="8544427" cy="47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7" y="1016732"/>
            <a:ext cx="8172387" cy="52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79512" y="8620"/>
            <a:ext cx="7770813" cy="6096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600" b="1" dirty="0" smtClean="0">
                <a:solidFill>
                  <a:srgbClr val="A50021"/>
                </a:solidFill>
                <a:latin typeface="Verdana" pitchFamily="34" charset="0"/>
                <a:ea typeface="ＭＳ Ｐゴシック" pitchFamily="34" charset="-128"/>
              </a:rPr>
              <a:t>Shortest Common Superstring</a:t>
            </a:r>
            <a:endParaRPr lang="en-US" altLang="ja-JP" sz="3600" b="1" dirty="0">
              <a:solidFill>
                <a:srgbClr val="A50021"/>
              </a:solidFill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215516" y="584684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1" y="836712"/>
            <a:ext cx="8064489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26812</TotalTime>
  <Words>700</Words>
  <Application>Microsoft Office PowerPoint</Application>
  <PresentationFormat>On-screen Show (4:3)</PresentationFormat>
  <Paragraphs>127</Paragraphs>
  <Slides>50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Bayzid</dc:creator>
  <cp:lastModifiedBy>Windows User</cp:lastModifiedBy>
  <cp:revision>1296</cp:revision>
  <dcterms:created xsi:type="dcterms:W3CDTF">2010-11-23T03:59:37Z</dcterms:created>
  <dcterms:modified xsi:type="dcterms:W3CDTF">2022-09-05T17:04:28Z</dcterms:modified>
</cp:coreProperties>
</file>